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51" d="100"/>
          <a:sy n="51" d="100"/>
        </p:scale>
        <p:origin x="18" y="5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TIF>
</file>

<file path=ppt/media/image4.png>
</file>

<file path=ppt/media/image5.TIF>
</file>

<file path=ppt/media/image6.png>
</file>

<file path=ppt/media/image7.TIF>
</file>

<file path=ppt/media/image8.TI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6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l">
              <a:defRPr sz="45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F55E26-62C1-4522-B9EC-5B58310F03F0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BBE050-A4E8-4334-9563-B39E3BAEBD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73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4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F55E26-62C1-4522-B9EC-5B58310F03F0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BBE050-A4E8-4334-9563-B39E3BAEBD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766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F55E26-62C1-4522-B9EC-5B58310F03F0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BBE050-A4E8-4334-9563-B39E3BAEBD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043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F55E26-62C1-4522-B9EC-5B58310F03F0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BBE050-A4E8-4334-9563-B39E3BAEBD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855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9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55E26-62C1-4522-B9EC-5B58310F03F0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8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BE050-A4E8-4334-9563-B39E3BAEBD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02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AD18BEE-ADF1-40AE-80D0-53572328E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4000" dirty="0"/>
              <a:t>第</a:t>
            </a:r>
            <a:r>
              <a:rPr lang="en-US" altLang="zh-CN" sz="4000" dirty="0"/>
              <a:t>23</a:t>
            </a:r>
            <a:r>
              <a:rPr lang="zh-CN" altLang="en-US" sz="4000" dirty="0"/>
              <a:t>课时</a:t>
            </a:r>
            <a:br>
              <a:rPr lang="en-US" altLang="zh-CN" dirty="0"/>
            </a:br>
            <a:br>
              <a:rPr lang="en-US" altLang="zh-CN" dirty="0"/>
            </a:br>
            <a:r>
              <a:rPr lang="zh-CN" altLang="en-US" dirty="0"/>
              <a:t>旋转与全等</a:t>
            </a:r>
          </a:p>
        </p:txBody>
      </p:sp>
    </p:spTree>
    <p:extLst>
      <p:ext uri="{BB962C8B-B14F-4D97-AF65-F5344CB8AC3E}">
        <p14:creationId xmlns:p14="http://schemas.microsoft.com/office/powerpoint/2010/main" val="2041340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1B89994-19F1-41F1-ACF1-1CB4686C6C6B}"/>
              </a:ext>
            </a:extLst>
          </p:cNvPr>
          <p:cNvSpPr txBox="1"/>
          <p:nvPr/>
        </p:nvSpPr>
        <p:spPr>
          <a:xfrm>
            <a:off x="558800" y="314350"/>
            <a:ext cx="842645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将正方形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DEFG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逆时针方向旋转一角度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α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(0°&lt;α&lt;90°),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通过观察或测量等方法判断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中的结论是否仍然成立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?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如果成立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请予以证明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如果不成立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请说明理由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856FC82-1158-4CB7-83D2-A92CF9618DAA}"/>
              </a:ext>
            </a:extLst>
          </p:cNvPr>
          <p:cNvSpPr txBox="1"/>
          <p:nvPr/>
        </p:nvSpPr>
        <p:spPr>
          <a:xfrm>
            <a:off x="450850" y="3231401"/>
            <a:ext cx="100584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成立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延长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EA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分别交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DG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、</a:t>
            </a:r>
            <a:endParaRPr lang="en-US" altLang="zh-CN" sz="36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BG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于点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N'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M'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两点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△BDG≌△ADE(SAS),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∴BG=AE,∠DEA=∠DGB,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∵∠DEA+∠DN'E=90°,∠DN'E=∠M'N'G,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∴∠M'N'G+∠DGM'=90°,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BG⊥AE;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128.jpeg">
            <a:extLst>
              <a:ext uri="{FF2B5EF4-FFF2-40B4-BE49-F238E27FC236}">
                <a16:creationId xmlns:a16="http://schemas.microsoft.com/office/drawing/2014/main" id="{D3A76EE1-0A77-4AE8-BA06-F803979347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03706" y="2731115"/>
            <a:ext cx="2681544" cy="272927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B76732B-CFF9-4099-8C43-3435D5CBCB2E}"/>
              </a:ext>
            </a:extLst>
          </p:cNvPr>
          <p:cNvSpPr txBox="1"/>
          <p:nvPr/>
        </p:nvSpPr>
        <p:spPr>
          <a:xfrm>
            <a:off x="6127750" y="498581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3834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8277507-A4DC-4CE6-BF83-D19C80E7F1CC}"/>
              </a:ext>
            </a:extLst>
          </p:cNvPr>
          <p:cNvSpPr txBox="1"/>
          <p:nvPr/>
        </p:nvSpPr>
        <p:spPr>
          <a:xfrm>
            <a:off x="295274" y="373020"/>
            <a:ext cx="884872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BC=DE=m,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正方形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DEFG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逆时针方向旋转一角度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α(0°&lt;α&lt;360°)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的过程中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为最大值时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AF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的值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EB0B84BD-48E6-4CCA-8226-007E45E431B0}"/>
                  </a:ext>
                </a:extLst>
              </p:cNvPr>
              <p:cNvSpPr txBox="1"/>
              <p:nvPr/>
            </p:nvSpPr>
            <p:spPr>
              <a:xfrm>
                <a:off x="158750" y="2032096"/>
                <a:ext cx="8140700" cy="47306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(3)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由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(2)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知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要使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AE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最大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只要将正方形绕点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D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逆时针旋转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270°,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即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、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D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、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E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在一条直线上时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,AE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最大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;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3,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若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BC=DE=m,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则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AD=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𝐦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,EF=m,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</a:t>
                </a:r>
                <a:r>
                  <a:rPr lang="en-US" altLang="zh-CN" sz="3600" b="1" dirty="0" err="1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Rt△AEF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中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,AF</a:t>
                </a:r>
                <a:r>
                  <a:rPr lang="en-US" altLang="zh-CN" sz="36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=AE</a:t>
                </a:r>
                <a:r>
                  <a:rPr lang="en-US" altLang="zh-CN" sz="36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+EF</a:t>
                </a:r>
                <a:r>
                  <a:rPr lang="en-US" altLang="zh-CN" sz="36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=(AD+DE)</a:t>
                </a:r>
                <a:r>
                  <a:rPr lang="en-US" altLang="zh-CN" sz="36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+EF</a:t>
                </a:r>
                <a:r>
                  <a:rPr lang="en-US" altLang="zh-CN" sz="36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𝟏𝟑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𝟒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m</a:t>
                </a:r>
                <a:r>
                  <a:rPr lang="en-US" altLang="zh-CN" sz="3600" b="1" baseline="3000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∴AF=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𝟏𝟑</m:t>
                            </m:r>
                          </m:e>
                        </m:rad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m,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AE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为最大值时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,AF=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𝟏𝟑</m:t>
                            </m:r>
                          </m:e>
                        </m:rad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m.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EB0B84BD-48E6-4CCA-8226-007E45E431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750" y="2032096"/>
                <a:ext cx="8140700" cy="4730654"/>
              </a:xfrm>
              <a:prstGeom prst="rect">
                <a:avLst/>
              </a:prstGeom>
              <a:blipFill>
                <a:blip r:embed="rId2"/>
                <a:stretch>
                  <a:fillRect l="-2247" t="-1933" r="-524" b="-7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128.jpeg">
            <a:extLst>
              <a:ext uri="{FF2B5EF4-FFF2-40B4-BE49-F238E27FC236}">
                <a16:creationId xmlns:a16="http://schemas.microsoft.com/office/drawing/2014/main" id="{895B9FAD-4BB1-48B6-9AA1-5EB4D1DEE3A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32078" y="3334817"/>
            <a:ext cx="2021422" cy="20574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18E11C7-E472-46B0-8B07-38A88EB3306A}"/>
              </a:ext>
            </a:extLst>
          </p:cNvPr>
          <p:cNvSpPr txBox="1"/>
          <p:nvPr/>
        </p:nvSpPr>
        <p:spPr>
          <a:xfrm>
            <a:off x="6978650" y="539221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460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F9A3D64-2F8D-49A3-B477-E775B0F8CFE5}"/>
              </a:ext>
            </a:extLst>
          </p:cNvPr>
          <p:cNvSpPr txBox="1"/>
          <p:nvPr/>
        </p:nvSpPr>
        <p:spPr>
          <a:xfrm>
            <a:off x="653733" y="844495"/>
            <a:ext cx="71945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,AB=AC,∠BAC=α.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直接写出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的大小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用含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α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的式子表示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);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61D5CE5-2725-439D-A7CD-00FC1F67C7B9}"/>
                  </a:ext>
                </a:extLst>
              </p:cNvPr>
              <p:cNvSpPr txBox="1"/>
              <p:nvPr/>
            </p:nvSpPr>
            <p:spPr>
              <a:xfrm>
                <a:off x="653733" y="2854324"/>
                <a:ext cx="8750300" cy="16875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证明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:(1)∠ABC=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(180°-∠BAC)</a:t>
                </a: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          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=90°-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α;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61D5CE5-2725-439D-A7CD-00FC1F67C7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733" y="2854324"/>
                <a:ext cx="8750300" cy="1687513"/>
              </a:xfrm>
              <a:prstGeom prst="rect">
                <a:avLst/>
              </a:prstGeom>
              <a:blipFill>
                <a:blip r:embed="rId2"/>
                <a:stretch>
                  <a:fillRect l="-2089" b="-36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image125.jpeg">
            <a:extLst>
              <a:ext uri="{FF2B5EF4-FFF2-40B4-BE49-F238E27FC236}">
                <a16:creationId xmlns:a16="http://schemas.microsoft.com/office/drawing/2014/main" id="{1C05818A-17B5-48E5-A63E-AE1186A18E3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194232" y="2297238"/>
            <a:ext cx="1727835" cy="233997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704325E-82C0-4399-8BD1-6E955ACF8BB4}"/>
              </a:ext>
            </a:extLst>
          </p:cNvPr>
          <p:cNvSpPr txBox="1"/>
          <p:nvPr/>
        </p:nvSpPr>
        <p:spPr>
          <a:xfrm>
            <a:off x="7105650" y="473259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1114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125.jpeg">
            <a:extLst>
              <a:ext uri="{FF2B5EF4-FFF2-40B4-BE49-F238E27FC236}">
                <a16:creationId xmlns:a16="http://schemas.microsoft.com/office/drawing/2014/main" id="{1A53CB09-3B00-42EF-BFBE-67F6F1425A9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64474" y="3322372"/>
            <a:ext cx="1457252" cy="197352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6B1A82F-5982-48C1-80A0-FE2367E4B529}"/>
              </a:ext>
            </a:extLst>
          </p:cNvPr>
          <p:cNvSpPr txBox="1"/>
          <p:nvPr/>
        </p:nvSpPr>
        <p:spPr>
          <a:xfrm>
            <a:off x="7806548" y="5378996"/>
            <a:ext cx="3856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8E2597-06AC-45BE-A3D4-D87DD3E36196}"/>
              </a:ext>
            </a:extLst>
          </p:cNvPr>
          <p:cNvSpPr txBox="1"/>
          <p:nvPr/>
        </p:nvSpPr>
        <p:spPr>
          <a:xfrm>
            <a:off x="425450" y="456441"/>
            <a:ext cx="819785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0°&lt;α&lt;60°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时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将线段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逆时针旋转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60°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得到线段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BD,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CD.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①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:△ABD≌△ACD;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②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α=40°,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∠ABD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的度数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C7A64F9D-0C0A-4D7C-A25D-6BD84BE335B3}"/>
                  </a:ext>
                </a:extLst>
              </p:cNvPr>
              <p:cNvSpPr txBox="1"/>
              <p:nvPr/>
            </p:nvSpPr>
            <p:spPr>
              <a:xfrm>
                <a:off x="533400" y="2940555"/>
                <a:ext cx="7893050" cy="42139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(2)①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线段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BC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绕点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逆时针旋转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60°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得到线段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BD,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可得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△BCD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为等边三角形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证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△ABD≌△ACD (SSS);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②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α=40°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,∠ABC=90°-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α=70°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∠ABD=∠ABC-∠DBC=10°.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 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C7A64F9D-0C0A-4D7C-A25D-6BD84BE335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2940555"/>
                <a:ext cx="7893050" cy="4213910"/>
              </a:xfrm>
              <a:prstGeom prst="rect">
                <a:avLst/>
              </a:prstGeom>
              <a:blipFill>
                <a:blip r:embed="rId3"/>
                <a:stretch>
                  <a:fillRect l="-2396" t="-2168" r="-3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1399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F26883C-9D37-4B2C-8287-4C9B44D3DA49}"/>
              </a:ext>
            </a:extLst>
          </p:cNvPr>
          <p:cNvSpPr txBox="1"/>
          <p:nvPr/>
        </p:nvSpPr>
        <p:spPr>
          <a:xfrm>
            <a:off x="647700" y="675446"/>
            <a:ext cx="81534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是线段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上一点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△ACE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都是等边三角形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BE,CD,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:BE=CD;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7723DF-504D-46CD-9C57-2B1FECE78418}"/>
              </a:ext>
            </a:extLst>
          </p:cNvPr>
          <p:cNvSpPr txBox="1"/>
          <p:nvPr/>
        </p:nvSpPr>
        <p:spPr>
          <a:xfrm>
            <a:off x="1098550" y="5066992"/>
            <a:ext cx="7543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:(1)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△BAE≌△DAC(SAS),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∴BE=CD;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9BCEDB4-5F01-4301-AFF4-5E342B0AB5F1}"/>
              </a:ext>
            </a:extLst>
          </p:cNvPr>
          <p:cNvSpPr txBox="1"/>
          <p:nvPr/>
        </p:nvSpPr>
        <p:spPr>
          <a:xfrm>
            <a:off x="3355023" y="446173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pic>
        <p:nvPicPr>
          <p:cNvPr id="11" name="image126.jpeg">
            <a:extLst>
              <a:ext uri="{FF2B5EF4-FFF2-40B4-BE49-F238E27FC236}">
                <a16:creationId xmlns:a16="http://schemas.microsoft.com/office/drawing/2014/main" id="{7245BE3C-9CC1-402F-815C-800AA04A84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16977" y="2554193"/>
            <a:ext cx="5579745" cy="190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56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83A1B7B-17FB-401A-8E96-E2BA6E24EC7E}"/>
              </a:ext>
            </a:extLst>
          </p:cNvPr>
          <p:cNvSpPr txBox="1"/>
          <p:nvPr/>
        </p:nvSpPr>
        <p:spPr>
          <a:xfrm>
            <a:off x="203199" y="205546"/>
            <a:ext cx="8860474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②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①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的条件下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延长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DD'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交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CE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于点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P,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BD',CD'.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当线段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满足什么数量关系时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△BDD'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△CPD'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全等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?</a:t>
            </a:r>
            <a:r>
              <a:rPr lang="zh-CN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并给予证明</a:t>
            </a:r>
            <a:r>
              <a:rPr lang="en-US" altLang="zh-CN" sz="34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34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42F66A0-5432-4ACF-B781-0D0633E8F766}"/>
                  </a:ext>
                </a:extLst>
              </p:cNvPr>
              <p:cNvSpPr txBox="1"/>
              <p:nvPr/>
            </p:nvSpPr>
            <p:spPr>
              <a:xfrm>
                <a:off x="158748" y="2684700"/>
                <a:ext cx="10877552" cy="36916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(2)① 60;②</a:t>
                </a:r>
                <a:r>
                  <a:rPr lang="zh-CN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AC=2AB</a:t>
                </a:r>
                <a:r>
                  <a:rPr lang="zh-CN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时</a:t>
                </a:r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,△BDD'</a:t>
                </a:r>
                <a:r>
                  <a:rPr lang="zh-CN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与</a:t>
                </a:r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△CPD'</a:t>
                </a:r>
                <a:r>
                  <a:rPr lang="zh-CN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全等</a:t>
                </a:r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34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AB'</a:t>
                </a:r>
                <a:r>
                  <a:rPr lang="zh-CN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与</a:t>
                </a:r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AD</a:t>
                </a:r>
                <a:r>
                  <a:rPr lang="zh-CN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重合</a:t>
                </a:r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,∴AB=BD=DD'=AD',</a:t>
                </a:r>
                <a:endParaRPr lang="zh-CN" altLang="zh-CN" sz="34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可得</a:t>
                </a:r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∠ABD'=∠DBD'=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∠ABD=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×60°=30°,</a:t>
                </a:r>
                <a:endParaRPr lang="zh-CN" altLang="zh-CN" sz="34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∵DP∥BC,∠PCD'=∠ACD'=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∠ACE=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4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×60°=30°.</a:t>
                </a:r>
                <a:endParaRPr lang="zh-CN" altLang="zh-CN" sz="34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∴∠ABD'=∠DBD'=∠BD'D=∠ACD’=∠PCD’</a:t>
                </a:r>
              </a:p>
              <a:p>
                <a:r>
                  <a:rPr lang="en-US" altLang="zh-CN" sz="3400" b="1" dirty="0">
                    <a:solidFill>
                      <a:srgbClr val="FF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 </a:t>
                </a:r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=∠PD'C=30°,</a:t>
                </a:r>
                <a:r>
                  <a:rPr lang="zh-CN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可证</a:t>
                </a:r>
                <a:r>
                  <a:rPr lang="en-US" altLang="zh-CN" sz="34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△BDD'≌△CPD'(ASA).</a:t>
                </a:r>
                <a:endParaRPr lang="zh-CN" altLang="zh-CN" sz="34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42F66A0-5432-4ACF-B781-0D0633E8F7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748" y="2684700"/>
                <a:ext cx="10877552" cy="3691652"/>
              </a:xfrm>
              <a:prstGeom prst="rect">
                <a:avLst/>
              </a:prstGeom>
              <a:blipFill>
                <a:blip r:embed="rId2"/>
                <a:stretch>
                  <a:fillRect l="-1570" t="-2310" b="-49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126.jpeg">
            <a:extLst>
              <a:ext uri="{FF2B5EF4-FFF2-40B4-BE49-F238E27FC236}">
                <a16:creationId xmlns:a16="http://schemas.microsoft.com/office/drawing/2014/main" id="{6A8691B4-EBBE-4C28-B3EF-3DF252C4617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88861" y="1777233"/>
            <a:ext cx="2918590" cy="99777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88C0DC7-DD96-4B39-87B4-BDA55CB08296}"/>
              </a:ext>
            </a:extLst>
          </p:cNvPr>
          <p:cNvSpPr txBox="1"/>
          <p:nvPr/>
        </p:nvSpPr>
        <p:spPr>
          <a:xfrm>
            <a:off x="4491673" y="231536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45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7F2DA0A-9B51-4E0E-894F-3DEE5222023E}"/>
              </a:ext>
            </a:extLst>
          </p:cNvPr>
          <p:cNvSpPr txBox="1"/>
          <p:nvPr/>
        </p:nvSpPr>
        <p:spPr>
          <a:xfrm>
            <a:off x="406400" y="229399"/>
            <a:ext cx="83312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将两个全等的</a:t>
            </a:r>
            <a:r>
              <a:rPr lang="en-US" altLang="zh-CN" sz="36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Rt△DBE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方式摆放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其中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∠ACB=∠DEB=90°,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∠A=∠D=30°,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落在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,DE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所在直线交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所在直线于点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F.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:AF+EF=DE;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37A083-3811-4394-BFB0-45974F474EE5}"/>
              </a:ext>
            </a:extLst>
          </p:cNvPr>
          <p:cNvSpPr txBox="1"/>
          <p:nvPr/>
        </p:nvSpPr>
        <p:spPr>
          <a:xfrm>
            <a:off x="406400" y="4965645"/>
            <a:ext cx="882427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:(1)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Rt△BCF≌Rt△BEF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(HL),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∴CF=EF,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AC=DE,CF+FA=CA,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∴AF+EF=DE;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127.jpeg">
            <a:extLst>
              <a:ext uri="{FF2B5EF4-FFF2-40B4-BE49-F238E27FC236}">
                <a16:creationId xmlns:a16="http://schemas.microsoft.com/office/drawing/2014/main" id="{8D8C24F7-F508-45CB-8442-320EF3E358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18105" y="2985582"/>
            <a:ext cx="6119495" cy="179959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2ED3A78-27D6-4125-80E7-E8E7DBBF8106}"/>
              </a:ext>
            </a:extLst>
          </p:cNvPr>
          <p:cNvSpPr txBox="1"/>
          <p:nvPr/>
        </p:nvSpPr>
        <p:spPr>
          <a:xfrm>
            <a:off x="5943600" y="467903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56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515E04D-1812-460C-9D26-473A72F0C7F3}"/>
              </a:ext>
            </a:extLst>
          </p:cNvPr>
          <p:cNvSpPr txBox="1"/>
          <p:nvPr/>
        </p:nvSpPr>
        <p:spPr>
          <a:xfrm>
            <a:off x="895350" y="451649"/>
            <a:ext cx="7797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若将图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中的</a:t>
            </a:r>
            <a:r>
              <a:rPr lang="en-US" altLang="zh-CN" sz="36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顺时针方向旋转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∠ABD=30°,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其他条件不变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请在图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中画出变换后的图形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并直接写出你在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中猜想的结论是否仍然成立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?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F1CC93-D35C-4B2F-8E64-C94ECF3AAD0E}"/>
              </a:ext>
            </a:extLst>
          </p:cNvPr>
          <p:cNvSpPr txBox="1"/>
          <p:nvPr/>
        </p:nvSpPr>
        <p:spPr>
          <a:xfrm>
            <a:off x="1235075" y="4996542"/>
            <a:ext cx="71183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所示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此时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AF+EF≠DE;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127.jpeg">
            <a:extLst>
              <a:ext uri="{FF2B5EF4-FFF2-40B4-BE49-F238E27FC236}">
                <a16:creationId xmlns:a16="http://schemas.microsoft.com/office/drawing/2014/main" id="{563C78B3-9729-469D-8F87-1E3ACCA57B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4933" y="2854772"/>
            <a:ext cx="6119495" cy="179959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0EA40D4-5F6D-4420-911A-63DB6DD7CCE1}"/>
              </a:ext>
            </a:extLst>
          </p:cNvPr>
          <p:cNvSpPr txBox="1"/>
          <p:nvPr/>
        </p:nvSpPr>
        <p:spPr>
          <a:xfrm>
            <a:off x="5943600" y="467903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88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84F6C92-8783-4BA2-B9C4-0D23B2A23337}"/>
              </a:ext>
            </a:extLst>
          </p:cNvPr>
          <p:cNvSpPr txBox="1"/>
          <p:nvPr/>
        </p:nvSpPr>
        <p:spPr>
          <a:xfrm>
            <a:off x="396875" y="196101"/>
            <a:ext cx="835025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若将图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中的</a:t>
            </a:r>
            <a:r>
              <a:rPr lang="en-US" altLang="zh-CN" sz="36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Rt△DBE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绕点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顺时针方向旋转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∠ABD=65°,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其他条件不变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你认为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中猜想的结论还成立吗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?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若成立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写出证明过程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若不成立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请写出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AF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EF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之间的关系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并说明理由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1C4007-8585-40B6-BB9F-6767BFD0B018}"/>
              </a:ext>
            </a:extLst>
          </p:cNvPr>
          <p:cNvSpPr txBox="1"/>
          <p:nvPr/>
        </p:nvSpPr>
        <p:spPr>
          <a:xfrm>
            <a:off x="444500" y="3236897"/>
            <a:ext cx="74104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(3)(1)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中猜想结论不成立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 AF=EF+DE.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BF,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Rt△BEF≌Rt△BCF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(HL),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∴EF=FC,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AC=DE,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AF=AC+FC,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得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AF=DE+EF.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127.jpeg">
            <a:extLst>
              <a:ext uri="{FF2B5EF4-FFF2-40B4-BE49-F238E27FC236}">
                <a16:creationId xmlns:a16="http://schemas.microsoft.com/office/drawing/2014/main" id="{5DBD412F-B8AE-4702-A278-7E0D7855FBA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83811" y="3858267"/>
            <a:ext cx="3863340" cy="113611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9F5D152-8339-4378-B187-0205B7FCA498}"/>
              </a:ext>
            </a:extLst>
          </p:cNvPr>
          <p:cNvSpPr txBox="1"/>
          <p:nvPr/>
        </p:nvSpPr>
        <p:spPr>
          <a:xfrm>
            <a:off x="6475260" y="5269800"/>
            <a:ext cx="2886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9277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58087DF-67F4-4F2D-B939-77C4A232777B}"/>
              </a:ext>
            </a:extLst>
          </p:cNvPr>
          <p:cNvSpPr txBox="1"/>
          <p:nvPr/>
        </p:nvSpPr>
        <p:spPr>
          <a:xfrm>
            <a:off x="381000" y="290649"/>
            <a:ext cx="85217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是等腰直角三角形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∠BAC=90°,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的中点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作正方形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DEFG,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使点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分别在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DG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BG.</a:t>
            </a:r>
            <a:endParaRPr lang="zh-CN" altLang="zh-CN" sz="32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试猜想线段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BG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AE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的关系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位置关系及数量关系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请直接写出你得到的结论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2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4A037BA-DE43-44F1-B381-DBBD64E0E95E}"/>
              </a:ext>
            </a:extLst>
          </p:cNvPr>
          <p:cNvSpPr txBox="1"/>
          <p:nvPr/>
        </p:nvSpPr>
        <p:spPr>
          <a:xfrm>
            <a:off x="615950" y="2997706"/>
            <a:ext cx="95631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△BDG≌△ADE(SAS),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∴BG=AE,∠DGB=∠DEA,</a:t>
            </a: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延长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EA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交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BG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于一点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M,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∴∠GAM=∠DAE,</a:t>
            </a: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∴∠GMA=∠EDA=90°,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∴BG⊥AE;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128.jpeg">
            <a:extLst>
              <a:ext uri="{FF2B5EF4-FFF2-40B4-BE49-F238E27FC236}">
                <a16:creationId xmlns:a16="http://schemas.microsoft.com/office/drawing/2014/main" id="{8DAA8298-1DAB-4ABD-BD5F-ADC0319B31D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17906" y="3156565"/>
            <a:ext cx="2681544" cy="272927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887E879-5F34-47C1-AEB5-B02723F8ED13}"/>
              </a:ext>
            </a:extLst>
          </p:cNvPr>
          <p:cNvSpPr txBox="1"/>
          <p:nvPr/>
        </p:nvSpPr>
        <p:spPr>
          <a:xfrm>
            <a:off x="5441950" y="541126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096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课件1" id="{149AC5C7-67E7-460B-8A15-B8819DE71665}" vid="{C6A1233C-222A-46A8-9BCE-0E2EB3F6A9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课件1</Template>
  <TotalTime>69</TotalTime>
  <Words>1120</Words>
  <Application>Microsoft Office PowerPoint</Application>
  <PresentationFormat>全屏显示(4:3)</PresentationFormat>
  <Paragraphs>71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等线</vt:lpstr>
      <vt:lpstr>等线 Light</vt:lpstr>
      <vt:lpstr>黑体</vt:lpstr>
      <vt:lpstr>楷体</vt:lpstr>
      <vt:lpstr>Arial</vt:lpstr>
      <vt:lpstr>Cambria Math</vt:lpstr>
      <vt:lpstr>课件1</vt:lpstr>
      <vt:lpstr>第23课时  旋转与全等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第23课时旋转与全等</dc:title>
  <dc:creator>guan qianyi</dc:creator>
  <cp:lastModifiedBy>guan qianyi</cp:lastModifiedBy>
  <cp:revision>4</cp:revision>
  <dcterms:created xsi:type="dcterms:W3CDTF">2020-11-28T15:41:24Z</dcterms:created>
  <dcterms:modified xsi:type="dcterms:W3CDTF">2020-11-28T16:50:45Z</dcterms:modified>
</cp:coreProperties>
</file>

<file path=docProps/thumbnail.jpeg>
</file>